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7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86"/>
  </p:notesMasterIdLst>
  <p:sldIdLst>
    <p:sldId id="332" r:id="rId2"/>
    <p:sldId id="360" r:id="rId3"/>
    <p:sldId id="361" r:id="rId4"/>
    <p:sldId id="362" r:id="rId5"/>
    <p:sldId id="369" r:id="rId6"/>
    <p:sldId id="348" r:id="rId7"/>
    <p:sldId id="277" r:id="rId8"/>
    <p:sldId id="377" r:id="rId9"/>
    <p:sldId id="335" r:id="rId10"/>
    <p:sldId id="349" r:id="rId11"/>
    <p:sldId id="278" r:id="rId12"/>
    <p:sldId id="350" r:id="rId13"/>
    <p:sldId id="279" r:id="rId14"/>
    <p:sldId id="351" r:id="rId15"/>
    <p:sldId id="375" r:id="rId16"/>
    <p:sldId id="280" r:id="rId17"/>
    <p:sldId id="336" r:id="rId18"/>
    <p:sldId id="333" r:id="rId19"/>
    <p:sldId id="334" r:id="rId20"/>
    <p:sldId id="281" r:id="rId21"/>
    <p:sldId id="352" r:id="rId22"/>
    <p:sldId id="337" r:id="rId23"/>
    <p:sldId id="282" r:id="rId24"/>
    <p:sldId id="283" r:id="rId25"/>
    <p:sldId id="284" r:id="rId26"/>
    <p:sldId id="285" r:id="rId27"/>
    <p:sldId id="286" r:id="rId28"/>
    <p:sldId id="338" r:id="rId29"/>
    <p:sldId id="287" r:id="rId30"/>
    <p:sldId id="288" r:id="rId31"/>
    <p:sldId id="289" r:id="rId32"/>
    <p:sldId id="354" r:id="rId33"/>
    <p:sldId id="291" r:id="rId34"/>
    <p:sldId id="339" r:id="rId35"/>
    <p:sldId id="340" r:id="rId36"/>
    <p:sldId id="290" r:id="rId37"/>
    <p:sldId id="293" r:id="rId38"/>
    <p:sldId id="292" r:id="rId39"/>
    <p:sldId id="294" r:id="rId40"/>
    <p:sldId id="356" r:id="rId41"/>
    <p:sldId id="295" r:id="rId42"/>
    <p:sldId id="297" r:id="rId43"/>
    <p:sldId id="379" r:id="rId44"/>
    <p:sldId id="296" r:id="rId45"/>
    <p:sldId id="298" r:id="rId46"/>
    <p:sldId id="299" r:id="rId47"/>
    <p:sldId id="300" r:id="rId48"/>
    <p:sldId id="301" r:id="rId49"/>
    <p:sldId id="357" r:id="rId50"/>
    <p:sldId id="303" r:id="rId51"/>
    <p:sldId id="302" r:id="rId52"/>
    <p:sldId id="304" r:id="rId53"/>
    <p:sldId id="306" r:id="rId54"/>
    <p:sldId id="305" r:id="rId55"/>
    <p:sldId id="307" r:id="rId56"/>
    <p:sldId id="358" r:id="rId57"/>
    <p:sldId id="309" r:id="rId58"/>
    <p:sldId id="310" r:id="rId59"/>
    <p:sldId id="327" r:id="rId60"/>
    <p:sldId id="308" r:id="rId61"/>
    <p:sldId id="312" r:id="rId62"/>
    <p:sldId id="313" r:id="rId63"/>
    <p:sldId id="314" r:id="rId64"/>
    <p:sldId id="341" r:id="rId65"/>
    <p:sldId id="316" r:id="rId66"/>
    <p:sldId id="359" r:id="rId67"/>
    <p:sldId id="318" r:id="rId68"/>
    <p:sldId id="317" r:id="rId69"/>
    <p:sldId id="319" r:id="rId70"/>
    <p:sldId id="323" r:id="rId71"/>
    <p:sldId id="324" r:id="rId72"/>
    <p:sldId id="325" r:id="rId73"/>
    <p:sldId id="326" r:id="rId74"/>
    <p:sldId id="322" r:id="rId75"/>
    <p:sldId id="320" r:id="rId76"/>
    <p:sldId id="321" r:id="rId77"/>
    <p:sldId id="342" r:id="rId78"/>
    <p:sldId id="343" r:id="rId79"/>
    <p:sldId id="344" r:id="rId80"/>
    <p:sldId id="345" r:id="rId81"/>
    <p:sldId id="346" r:id="rId82"/>
    <p:sldId id="347" r:id="rId83"/>
    <p:sldId id="371" r:id="rId84"/>
    <p:sldId id="376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0988" autoAdjust="0"/>
  </p:normalViewPr>
  <p:slideViewPr>
    <p:cSldViewPr snapToGrid="0" snapToObjects="1">
      <p:cViewPr>
        <p:scale>
          <a:sx n="125" d="100"/>
          <a:sy n="125" d="100"/>
        </p:scale>
        <p:origin x="2008" y="5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2023/9/2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1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confused,</a:t>
            </a:r>
            <a:r>
              <a:rPr kumimoji="1" lang="en-US" altLang="zh-CN" baseline="0" dirty="0"/>
              <a:t> 128 bits , decimal numbers and a, b, c, d, e, f characters.</a:t>
            </a:r>
          </a:p>
          <a:p>
            <a:r>
              <a:rPr kumimoji="1" lang="en-US" altLang="zh-CN" baseline="0" dirty="0"/>
              <a:t>Hexadecimal format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21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390,000 new samples</a:t>
            </a:r>
            <a:r>
              <a:rPr kumimoji="1" lang="en-US" altLang="zh-CN" baseline="0" dirty="0"/>
              <a:t> per day, naming is very difficult</a:t>
            </a:r>
          </a:p>
          <a:p>
            <a:r>
              <a:rPr kumimoji="1" lang="en-US" altLang="zh-CN" baseline="0" dirty="0"/>
              <a:t>reports published by antivirus companies, binary file hash are print out.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92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print a message,</a:t>
            </a:r>
            <a:r>
              <a:rPr kumimoji="1" lang="en-US" altLang="zh-CN" baseline="0" dirty="0"/>
              <a:t> connect URL, copy a file to specific location.</a:t>
            </a:r>
          </a:p>
          <a:p>
            <a:r>
              <a:rPr kumimoji="1" lang="en-US" altLang="zh-CN" baseline="0" dirty="0"/>
              <a:t>Get hints of functionality.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305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8 bits</a:t>
            </a:r>
            <a:r>
              <a:rPr kumimoji="1" lang="en-US" altLang="zh-CN" baseline="0" dirty="0"/>
              <a:t> do not have enough space for Chinese characters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929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Hexadecimal number </a:t>
            </a:r>
          </a:p>
          <a:p>
            <a:r>
              <a:rPr kumimoji="1" lang="en-US" altLang="zh-CN" dirty="0"/>
              <a:t>characters are stored</a:t>
            </a:r>
            <a:r>
              <a:rPr kumimoji="1" lang="en-US" altLang="zh-CN" baseline="0" dirty="0"/>
              <a:t> in sequence with a null. Bad is stored as ASCII. </a:t>
            </a:r>
          </a:p>
          <a:p>
            <a:r>
              <a:rPr kumimoji="1" lang="en-US" altLang="zh-CN" baseline="0" dirty="0"/>
              <a:t>0X42 is the ASCII representation of capital letter B</a:t>
            </a:r>
          </a:p>
          <a:p>
            <a:r>
              <a:rPr kumimoji="1" lang="en-US" altLang="zh-CN" baseline="0" dirty="0"/>
              <a:t>as Unicode.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926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invalid strings:</a:t>
            </a:r>
            <a:r>
              <a:rPr kumimoji="1" lang="en-US" altLang="zh-CN" baseline="0" dirty="0"/>
              <a:t> obvious, not legitimate text, data; memory address; CPU instructions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Book p12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66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369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C++ include a library and use</a:t>
            </a:r>
            <a:r>
              <a:rPr kumimoji="1" lang="en-US" altLang="zh-CN" baseline="0" dirty="0"/>
              <a:t> the function directly without give the implementation.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73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71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3, 4 in book</a:t>
            </a:r>
          </a:p>
          <a:p>
            <a:r>
              <a:rPr kumimoji="1" lang="en-US" altLang="zh-CN" dirty="0"/>
              <a:t>page</a:t>
            </a:r>
            <a:r>
              <a:rPr kumimoji="1" lang="en-US" altLang="zh-CN" baseline="0" dirty="0"/>
              <a:t> 16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33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Not</a:t>
            </a:r>
            <a:r>
              <a:rPr kumimoji="1" lang="en-US" altLang="zh-CN" baseline="0" dirty="0"/>
              <a:t> coding , only reverse engineering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8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abridged</a:t>
            </a:r>
            <a:r>
              <a:rPr kumimoji="1" lang="en-US" altLang="zh-CN" baseline="0" dirty="0"/>
              <a:t> list of functions imported by Potential </a:t>
            </a:r>
            <a:r>
              <a:rPr kumimoji="1" lang="en-US" altLang="zh-CN" baseline="0" dirty="0" err="1"/>
              <a:t>Keylogger.exe</a:t>
            </a:r>
            <a:endParaRPr kumimoji="1" lang="en-US" altLang="zh-CN" baseline="0" dirty="0"/>
          </a:p>
          <a:p>
            <a:r>
              <a:rPr kumimoji="1" lang="en-US" altLang="zh-CN" baseline="0" dirty="0"/>
              <a:t>We wouldn't know this malware is a </a:t>
            </a:r>
            <a:r>
              <a:rPr kumimoji="1" lang="en-US" altLang="zh-CN" baseline="0" dirty="0" err="1"/>
              <a:t>keylogger</a:t>
            </a:r>
            <a:r>
              <a:rPr kumimoji="1" lang="en-US" altLang="zh-CN" baseline="0" dirty="0"/>
              <a:t>,</a:t>
            </a:r>
          </a:p>
          <a:p>
            <a:r>
              <a:rPr kumimoji="1" lang="en-US" altLang="zh-CN" baseline="0" dirty="0"/>
              <a:t>at first we should to look for functions to get clues</a:t>
            </a:r>
          </a:p>
          <a:p>
            <a:r>
              <a:rPr kumimoji="1" lang="en-US" altLang="zh-CN" baseline="0" dirty="0"/>
              <a:t>p20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imports such</a:t>
            </a:r>
            <a:r>
              <a:rPr kumimoji="1" lang="en-US" altLang="zh-CN" baseline="0" dirty="0"/>
              <a:t> a small number of functions, even less than Hello World program.</a:t>
            </a:r>
          </a:p>
          <a:p>
            <a:r>
              <a:rPr kumimoji="1" lang="en-US" altLang="zh-CN" baseline="0" dirty="0"/>
              <a:t>prevent us to understand the behavior</a:t>
            </a:r>
          </a:p>
          <a:p>
            <a:r>
              <a:rPr kumimoji="1" lang="en-US" altLang="zh-CN" baseline="0" dirty="0"/>
              <a:t>we need further advanced analysis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57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Based on the access attribute</a:t>
            </a:r>
            <a:r>
              <a:rPr kumimoji="1" lang="en-US" altLang="zh-CN" baseline="0" dirty="0"/>
              <a:t>, the binary are split to different sections</a:t>
            </a:r>
          </a:p>
          <a:p>
            <a:r>
              <a:rPr kumimoji="1" lang="en-US" altLang="zh-CN" baseline="0" dirty="0"/>
              <a:t>The section names are decided by compilers</a:t>
            </a:r>
          </a:p>
          <a:p>
            <a:r>
              <a:rPr kumimoji="1" lang="en-US" altLang="zh-CN" baseline="0" dirty="0"/>
              <a:t>p21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129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2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37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two sections of answers.</a:t>
            </a:r>
            <a:r>
              <a:rPr kumimoji="1" lang="en-US" altLang="zh-CN" baseline="0" dirty="0"/>
              <a:t> if you did the lab yourself, I will check the answers</a:t>
            </a:r>
          </a:p>
          <a:p>
            <a:r>
              <a:rPr kumimoji="1" lang="en-US" altLang="zh-CN" baseline="0" dirty="0"/>
              <a:t>Check your answer with the detailed explanation provided by our textbook.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181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09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Extract</a:t>
            </a:r>
            <a:r>
              <a:rPr kumimoji="1" lang="en-US" altLang="zh-CN" baseline="0" dirty="0"/>
              <a:t> useful information from binary programs. </a:t>
            </a:r>
          </a:p>
          <a:p>
            <a:r>
              <a:rPr kumimoji="1" lang="en-US" altLang="zh-CN" baseline="0" dirty="0"/>
              <a:t>We will discuss the following techniques</a:t>
            </a:r>
          </a:p>
          <a:p>
            <a:r>
              <a:rPr kumimoji="1" lang="en-US" altLang="zh-CN" baseline="0" dirty="0"/>
              <a:t>antivirus confirm the maliciousness</a:t>
            </a:r>
          </a:p>
          <a:p>
            <a:r>
              <a:rPr kumimoji="1" lang="en-US" altLang="zh-CN" baseline="0" dirty="0"/>
              <a:t>Hash identify malware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13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94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different</a:t>
            </a:r>
            <a:r>
              <a:rPr kumimoji="1" lang="en-US" altLang="zh-CN" baseline="0" dirty="0"/>
              <a:t> antivirus tools have different file signatures and heuristics</a:t>
            </a:r>
          </a:p>
          <a:p>
            <a:r>
              <a:rPr kumimoji="1" lang="en-US" altLang="zh-CN" baseline="0" dirty="0"/>
              <a:t>Heuristic technique: finding the optimal solution is impossible or impractical, heuristic methods can be used to speed up the process of finding a satisfactory solution</a:t>
            </a:r>
          </a:p>
          <a:p>
            <a:r>
              <a:rPr kumimoji="1" lang="en-US" altLang="zh-CN" baseline="0" dirty="0"/>
              <a:t>Obfuscation: make it harder to understand</a:t>
            </a:r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it is useful to run several different antivirus tools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679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60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0192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128</a:t>
            </a:r>
            <a:r>
              <a:rPr kumimoji="1" lang="en-US" altLang="zh-CN" baseline="0" dirty="0"/>
              <a:t> bit = 16 bytes = 8 words = 4 </a:t>
            </a:r>
            <a:r>
              <a:rPr kumimoji="1" lang="en-US" altLang="zh-CN" baseline="0" dirty="0" err="1"/>
              <a:t>dwords</a:t>
            </a:r>
            <a:endParaRPr kumimoji="1" lang="en-US" altLang="zh-CN" baseline="0" dirty="0"/>
          </a:p>
          <a:p>
            <a:r>
              <a:rPr kumimoji="1" lang="en-US" altLang="zh-CN" baseline="0" dirty="0"/>
              <a:t>160 bit = 20 bytes = 10 words = 5 </a:t>
            </a:r>
            <a:r>
              <a:rPr kumimoji="1" lang="en-US" altLang="zh-CN" baseline="0" dirty="0" err="1"/>
              <a:t>dwords</a:t>
            </a:r>
            <a:endParaRPr kumimoji="1" lang="en-US" altLang="zh-CN" baseline="0" dirty="0"/>
          </a:p>
          <a:p>
            <a:r>
              <a:rPr kumimoji="1" lang="en-US" altLang="zh-CN" baseline="0" dirty="0"/>
              <a:t>no </a:t>
            </a:r>
            <a:r>
              <a:rPr kumimoji="1" lang="en-US" altLang="zh-CN" baseline="0" dirty="0" err="1"/>
              <a:t>int</a:t>
            </a:r>
            <a:r>
              <a:rPr kumimoji="1" lang="en-US" altLang="zh-CN" baseline="0" dirty="0"/>
              <a:t> float long short unsigned signed ...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3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collision</a:t>
            </a:r>
            <a:r>
              <a:rPr kumimoji="1" lang="en-US" altLang="zh-CN" baseline="0" dirty="0"/>
              <a:t> is </a:t>
            </a:r>
            <a:r>
              <a:rPr kumimoji="1" lang="en-US" altLang="zh-CN" dirty="0"/>
              <a:t>rare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7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5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47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8599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2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1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2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5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5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2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DFB01B13-3FE9-4398-9786-2FB7A35AD3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88E09151-5849-4B9A-A3FF-5A482BA3FC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C6D69642-D6E8-4355-A19D-4605511164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D38E75E8-5B1C-4EDF-A883-D6AFBF3E350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F755DEB6-F9B6-494A-9B84-CCEBEEE9B2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75654"/>
            <a:ext cx="10515600" cy="81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image" Target="../media/image11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1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3" Type="http://schemas.openxmlformats.org/officeDocument/2006/relationships/tags" Target="../tags/tag5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1.tmp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3" Type="http://schemas.openxmlformats.org/officeDocument/2006/relationships/tags" Target="../tags/tag7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1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tags" Target="../tags/tag122.xml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tags" Target="../tags/tag121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11.tmp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tags" Target="../tags/tag1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.tmp"/><Relationship Id="rId5" Type="http://schemas.openxmlformats.org/officeDocument/2006/relationships/tags" Target="../tags/tag12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27.xml"/><Relationship Id="rId9" Type="http://schemas.openxmlformats.org/officeDocument/2006/relationships/tags" Target="../tags/tag1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19" Type="http://schemas.openxmlformats.org/officeDocument/2006/relationships/image" Target="../media/image11.tmp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10" Type="http://schemas.openxmlformats.org/officeDocument/2006/relationships/tags" Target="../tags/tag159.xml"/><Relationship Id="rId19" Type="http://schemas.openxmlformats.org/officeDocument/2006/relationships/image" Target="../media/image11.tmp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image" Target="../media/image11.tmp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2802"/>
            <a:ext cx="12192000" cy="14053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i="0" dirty="0">
                <a:solidFill>
                  <a:schemeClr val="tx1"/>
                </a:solidFill>
                <a:ea typeface="宋体" panose="02010600030101010101" pitchFamily="2" charset="-122"/>
              </a:rPr>
              <a:t>恶意代码分析与防治技术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 dirty="0">
                <a:solidFill>
                  <a:srgbClr val="7030A0"/>
                </a:solidFill>
              </a:rPr>
              <a:t>2</a:t>
            </a:r>
            <a:r>
              <a:rPr lang="zh-CN" altLang="en-US" sz="3600" b="1" dirty="0">
                <a:solidFill>
                  <a:srgbClr val="7030A0"/>
                </a:solidFill>
              </a:rPr>
              <a:t>章 </a:t>
            </a:r>
            <a:r>
              <a:rPr lang="zh-CN" altLang="en-US" sz="3600" b="1" dirty="0">
                <a:solidFill>
                  <a:srgbClr val="7030A0"/>
                </a:solidFill>
                <a:ea typeface="宋体" panose="02010600030101010101" pitchFamily="2" charset="-122"/>
              </a:rPr>
              <a:t>基本静态分析技术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16278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E8A6B-D6CF-47CE-8A37-68B7D2BE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Static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B2A0A-D8BF-4859-B782-0E62A2AC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en-US" altLang="zh-CN" dirty="0"/>
              <a:t> disassembly</a:t>
            </a:r>
          </a:p>
          <a:p>
            <a:r>
              <a:rPr lang="en-US" altLang="zh-CN" dirty="0"/>
              <a:t>Provides good </a:t>
            </a:r>
            <a:r>
              <a:rPr lang="en-US" altLang="zh-CN" dirty="0">
                <a:solidFill>
                  <a:srgbClr val="FF0000"/>
                </a:solidFill>
              </a:rPr>
              <a:t>pointers</a:t>
            </a:r>
            <a:r>
              <a:rPr lang="en-US" altLang="zh-CN" dirty="0"/>
              <a:t> to guide dynamic and advanced analysis </a:t>
            </a:r>
          </a:p>
          <a:p>
            <a:r>
              <a:rPr lang="en-US" altLang="zh-CN" dirty="0"/>
              <a:t>Lots of </a:t>
            </a:r>
            <a:r>
              <a:rPr lang="en-US" altLang="zh-CN" b="1" dirty="0">
                <a:solidFill>
                  <a:srgbClr val="FF0000"/>
                </a:solidFill>
              </a:rPr>
              <a:t>tools</a:t>
            </a:r>
            <a:r>
              <a:rPr lang="en-US" altLang="zh-CN" dirty="0"/>
              <a:t> involved!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29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Antivirus scanning</a:t>
            </a:r>
          </a:p>
          <a:p>
            <a:r>
              <a:rPr lang="en-US" dirty="0"/>
              <a:t>Hashes</a:t>
            </a:r>
          </a:p>
          <a:p>
            <a:r>
              <a:rPr lang="en-US" dirty="0"/>
              <a:t>A file’s strings, functions, and headers</a:t>
            </a:r>
          </a:p>
        </p:txBody>
      </p:sp>
    </p:spTree>
    <p:extLst>
      <p:ext uri="{BB962C8B-B14F-4D97-AF65-F5344CB8AC3E}">
        <p14:creationId xmlns:p14="http://schemas.microsoft.com/office/powerpoint/2010/main" val="406849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CDB2A1-FDA8-45EB-B45C-CAD45946FA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925" y="744220"/>
            <a:ext cx="805542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使用基本静态分析我们能够获得哪些恶意代码的特征？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D34E0E-D921-4828-B302-78642019B0E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URLs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4258CD-19F1-4925-ACE9-62A6C6B6723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File Names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096FCC-1414-4E26-9D67-92ADB3C441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Registry Keys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65AEFC-885F-44F4-9AE6-7DAA6A7D8C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API functions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A6B960-F20C-41B9-9D9F-B6EAE63972C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78267C-2C5F-427B-87EC-92F4B56913C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7157E8-112A-4EEA-A3DA-EC916C028CE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1EDA2C-E3B8-4399-B736-27AA90747FB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10F8117-12AD-4B7C-A6F8-0B1DFF9F42E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7E2A76-2720-4EEA-AAF6-50BA1AEC011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A019E76-E91B-4E30-8751-A222EDDB877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3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8DC0FF-5167-4B0E-967E-03E9CD1CD8D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1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Basic static analysis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不运行二进制代码，不进行反汇编。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可以从二进制代码里面找到没有被加密的信息，例如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URLs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、要感染的文件名、要修改的注册表键值、调用的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Windows API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函数名等等。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396BF-F17A-4D14-B8D6-D73E7E1AA3AD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F228E022-2E5E-405D-A46E-CC85C0D56D7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E99A33EE-D6B7-4C23-97F3-CE3F05CA4DE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53D25FBB-C90A-4238-BBFB-3474F0E7F90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45BA6715-ECEB-44CC-84CD-7DCFF1FA052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5FAFD74B-1CD7-4790-A6EB-5A3D799BAD6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8E381793-1EB3-4951-96FF-4A156F2C0ED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ACDF54-7791-4EA0-AF17-4379966BBF91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39E601C-D7A8-49E3-B4D3-0BA20BAC80E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3861841-31E6-4466-9CCC-E20CDBF79E2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A3CCE9C-9D7C-4C95-8715-B545B1201CA4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37FAC29A-9525-4DEE-9103-92957477C9F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ADBDD8C-AEF2-48A7-99AE-2FDCBB4531EC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65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Antivirus Scanning</a:t>
            </a:r>
          </a:p>
        </p:txBody>
      </p:sp>
    </p:spTree>
    <p:extLst>
      <p:ext uri="{BB962C8B-B14F-4D97-AF65-F5344CB8AC3E}">
        <p14:creationId xmlns:p14="http://schemas.microsoft.com/office/powerpoint/2010/main" val="22481433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C5ECB0-5A23-4C4B-936F-14C307C319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59000" y="1623943"/>
            <a:ext cx="8991600" cy="95948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列出大家知道的杀毒软件名称。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2302FB-26C8-4B75-9D25-B13D2415FFB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BECDA6-C706-4B85-A0ED-61F3FDF7AA8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974CF9-EB34-4520-B216-1D3E41D8E91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9D06DB-8743-40EC-B504-7D30D2B5752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3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C883A0-B6AB-4D94-8EF4-CD96647C2AB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卡巴斯基、诺顿、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Mcafee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Trend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7AADAD-B415-4D54-AA75-361297DD193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15" name="RemarkBack">
              <a:extLst>
                <a:ext uri="{FF2B5EF4-FFF2-40B4-BE49-F238E27FC236}">
                  <a16:creationId xmlns:a16="http://schemas.microsoft.com/office/drawing/2014/main" id="{986BF256-5D57-457D-96FD-B194894B551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Block">
              <a:extLst>
                <a:ext uri="{FF2B5EF4-FFF2-40B4-BE49-F238E27FC236}">
                  <a16:creationId xmlns:a16="http://schemas.microsoft.com/office/drawing/2014/main" id="{2EAD65BA-55BF-4684-A66C-0390534BF82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TitleText">
              <a:extLst>
                <a:ext uri="{FF2B5EF4-FFF2-40B4-BE49-F238E27FC236}">
                  <a16:creationId xmlns:a16="http://schemas.microsoft.com/office/drawing/2014/main" id="{27F22B8A-DD1E-4CA2-8A2C-C4F5AE51C33B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5A0CE63B-C82C-472C-B4C0-832118AB45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CEE65650-A3B5-4A8E-BE0C-73BDDD59319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E2DB4D7D-DB34-4EAA-A62D-6F23F119502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406CA8-39EA-44B3-AD79-6C2D626F346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FC39E5E-BE6A-45C1-9680-22C766B5716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92984F8B-4133-47D6-AC01-C51D42F3BA0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0B04BD1-46E4-4671-B116-7526793C545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DA251B40-196E-4E6F-A7F5-D51C4CC198D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3F4BCA1-F6FE-4006-B251-49759751BA7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356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DABCE-7BA5-4FA3-9A05-B967D8F2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杀毒软件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3756707-4479-4642-B05D-8962F65CB5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35994"/>
            <a:ext cx="92456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E99331C-9A46-4970-B44A-F262A432336D}"/>
              </a:ext>
            </a:extLst>
          </p:cNvPr>
          <p:cNvSpPr/>
          <p:nvPr/>
        </p:nvSpPr>
        <p:spPr>
          <a:xfrm>
            <a:off x="5323268" y="5125792"/>
            <a:ext cx="1536878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Antivirus Scanning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5662" y="1808928"/>
            <a:ext cx="7940675" cy="44116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Known malware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File signatures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Heuristics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Unknown malware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Obfuscation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Polymorphic: syntax obfuscation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Metamorphic: semantic obfuscation</a:t>
            </a:r>
          </a:p>
        </p:txBody>
      </p:sp>
    </p:spTree>
    <p:extLst>
      <p:ext uri="{BB962C8B-B14F-4D97-AF65-F5344CB8AC3E}">
        <p14:creationId xmlns:p14="http://schemas.microsoft.com/office/powerpoint/2010/main" val="25046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Collection of Antivirus Tools</a:t>
            </a:r>
            <a:endParaRPr kumimoji="1" lang="zh-CN" altLang="en-US" dirty="0"/>
          </a:p>
        </p:txBody>
      </p:sp>
      <p:pic>
        <p:nvPicPr>
          <p:cNvPr id="4" name="Picture 3" descr="Screen Shot 2013-08-16 at 11.50.2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7" y="2663116"/>
            <a:ext cx="7940675" cy="301356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86926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054100"/>
            <a:ext cx="8801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38623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9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79A8F3-D45A-4EB3-B845-3EA0C9AA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92" y="253691"/>
            <a:ext cx="5566259" cy="64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7054775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FD18B6-74AB-42B9-A360-2D5F9C0B30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29510" y="1513841"/>
            <a:ext cx="7332980" cy="122427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为什么文件哈希值可以用来作为杀毒软件的特征？有哪些有点和缺点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B2C74D6-48AD-4F30-98ED-34C29ADB0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A32F1E-F1DD-4149-B57C-456A7AE1687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ADF53-5ADD-45F5-B986-7FD720AD99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EE0E51-41C3-49F8-8C68-54C06BADD65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3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D677D9-ADDB-4C7E-AB70-21F652D65FC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1"/>
            <a:ext cx="3332480" cy="1015663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优点：准确，速度快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缺点：需要用到大量的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hash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值，很容易被躲避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DF3B5B7-0C6D-4F8B-81FF-94DC000C18E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15" name="RemarkBack">
              <a:extLst>
                <a:ext uri="{FF2B5EF4-FFF2-40B4-BE49-F238E27FC236}">
                  <a16:creationId xmlns:a16="http://schemas.microsoft.com/office/drawing/2014/main" id="{723A5D62-9813-422B-B065-BAF2C65163D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Block">
              <a:extLst>
                <a:ext uri="{FF2B5EF4-FFF2-40B4-BE49-F238E27FC236}">
                  <a16:creationId xmlns:a16="http://schemas.microsoft.com/office/drawing/2014/main" id="{4444AF64-6E66-42D3-B9C9-28F0036DBDE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TitleText">
              <a:extLst>
                <a:ext uri="{FF2B5EF4-FFF2-40B4-BE49-F238E27FC236}">
                  <a16:creationId xmlns:a16="http://schemas.microsoft.com/office/drawing/2014/main" id="{7A834A2D-6A35-4DA9-8FD6-60B8E89603A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586EF540-4000-45E7-88B1-07FBDFA1F6D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3FECB780-AB3D-45C6-9F52-59BCD7BF66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875B7535-EC33-4F3E-A25B-317B0996111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9E52B9-B24F-4A0C-8DB0-92158E7784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71B3B08C-3FE4-4510-BC66-E19055DA36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E924BE2-80F7-4CAC-8B7E-BB9BF921BA6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B4BF714-78F6-4036-8705-DE7778DB16D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C918C962-2588-48AE-AEF9-D3A2591D09E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2CFE9A9-CF0A-4132-B156-0EE5B53945A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72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Method to uniquely identify malware</a:t>
            </a:r>
          </a:p>
          <a:p>
            <a:r>
              <a:rPr kumimoji="1" lang="en-US" altLang="zh-CN" dirty="0"/>
              <a:t>MD5</a:t>
            </a:r>
          </a:p>
          <a:p>
            <a:pPr lvl="1"/>
            <a:r>
              <a:rPr kumimoji="1" lang="en-US" altLang="zh-CN" dirty="0"/>
              <a:t>Message-Digest Algorithm</a:t>
            </a:r>
          </a:p>
          <a:p>
            <a:pPr lvl="1"/>
            <a:r>
              <a:rPr kumimoji="1" lang="en-US" altLang="zh-CN" dirty="0"/>
              <a:t>128-bit hash</a:t>
            </a:r>
          </a:p>
          <a:p>
            <a:r>
              <a:rPr kumimoji="1" lang="en-US" altLang="zh-CN" dirty="0"/>
              <a:t>SHA1</a:t>
            </a:r>
          </a:p>
          <a:p>
            <a:pPr lvl="1"/>
            <a:r>
              <a:rPr kumimoji="1" lang="en-US" altLang="zh-CN" dirty="0"/>
              <a:t>Secure Hash Algorithm</a:t>
            </a:r>
          </a:p>
          <a:p>
            <a:pPr lvl="1"/>
            <a:r>
              <a:rPr kumimoji="1" lang="en-US" altLang="zh-CN" dirty="0"/>
              <a:t>160-bit hash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92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file or string with arbitrary length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fixed-length hash</a:t>
            </a:r>
          </a:p>
          <a:p>
            <a:r>
              <a:rPr lang="en-US" dirty="0"/>
              <a:t>Uniquely identifies a file well in practice</a:t>
            </a:r>
          </a:p>
          <a:p>
            <a:pPr lvl="1"/>
            <a:r>
              <a:rPr lang="en-US" dirty="0"/>
              <a:t>MD5 collisions but they are not common</a:t>
            </a:r>
          </a:p>
          <a:p>
            <a:pPr lvl="1"/>
            <a:r>
              <a:rPr lang="en-US" dirty="0"/>
              <a:t>Collision: two different files with the same hash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HashCalc</a:t>
            </a:r>
            <a:endParaRPr lang="en-US" dirty="0"/>
          </a:p>
        </p:txBody>
      </p:sp>
      <p:pic>
        <p:nvPicPr>
          <p:cNvPr id="5" name="Picture 4" descr="Screen Shot 2013-08-16 at 11.5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65" y="1848411"/>
            <a:ext cx="7666711" cy="4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72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a malware file</a:t>
            </a:r>
          </a:p>
          <a:p>
            <a:r>
              <a:rPr lang="en-US" dirty="0"/>
              <a:t>Share the hash with other analysts to identify malware</a:t>
            </a:r>
          </a:p>
          <a:p>
            <a:r>
              <a:rPr lang="en-US" dirty="0"/>
              <a:t>Search the hash online to see if someone else has already identified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Strings</a:t>
            </a:r>
          </a:p>
        </p:txBody>
      </p:sp>
    </p:spTree>
    <p:extLst>
      <p:ext uri="{BB962C8B-B14F-4D97-AF65-F5344CB8AC3E}">
        <p14:creationId xmlns:p14="http://schemas.microsoft.com/office/powerpoint/2010/main" val="35101174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String: a sequence of printable characters.</a:t>
            </a:r>
          </a:p>
          <a:p>
            <a:r>
              <a:rPr lang="en-US" dirty="0"/>
              <a:t>Computer can only understand 0 and 1</a:t>
            </a:r>
          </a:p>
          <a:p>
            <a:r>
              <a:rPr lang="en-US" dirty="0"/>
              <a:t>Use 0 and 1 to represent characters</a:t>
            </a:r>
          </a:p>
          <a:p>
            <a:pPr lvl="1"/>
            <a:r>
              <a:rPr lang="en-US" b="1" dirty="0"/>
              <a:t>ASCII</a:t>
            </a:r>
          </a:p>
          <a:p>
            <a:pPr lvl="1"/>
            <a:r>
              <a:rPr lang="en-US" b="1" dirty="0"/>
              <a:t>UNICODE</a:t>
            </a:r>
          </a:p>
        </p:txBody>
      </p:sp>
    </p:spTree>
    <p:extLst>
      <p:ext uri="{BB962C8B-B14F-4D97-AF65-F5344CB8AC3E}">
        <p14:creationId xmlns:p14="http://schemas.microsoft.com/office/powerpoint/2010/main" val="281369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Strings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ASCII</a:t>
            </a:r>
          </a:p>
          <a:p>
            <a:pPr lvl="1"/>
            <a:r>
              <a:rPr lang="en-US" altLang="zh-CN" dirty="0"/>
              <a:t> American Standard Code for Information Interchange</a:t>
            </a:r>
          </a:p>
          <a:p>
            <a:pPr lvl="1"/>
            <a:r>
              <a:rPr lang="en-US" altLang="zh-CN" dirty="0"/>
              <a:t> 8 bits long</a:t>
            </a:r>
          </a:p>
          <a:p>
            <a:r>
              <a:rPr lang="en-US" altLang="zh-CN" b="1" dirty="0"/>
              <a:t>UNICODE</a:t>
            </a:r>
          </a:p>
          <a:p>
            <a:pPr lvl="1"/>
            <a:r>
              <a:rPr lang="en-US" altLang="zh-CN" dirty="0"/>
              <a:t> Universal Coded Character Set</a:t>
            </a:r>
          </a:p>
          <a:p>
            <a:pPr lvl="1"/>
            <a:r>
              <a:rPr lang="en-US" altLang="zh-CN" dirty="0"/>
              <a:t>135 modern or historic scripts</a:t>
            </a:r>
          </a:p>
          <a:p>
            <a:pPr lvl="1"/>
            <a:r>
              <a:rPr lang="en-US" altLang="zh-CN" dirty="0"/>
              <a:t>16 bits long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9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8-16 at 5.07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28" y="948995"/>
            <a:ext cx="5092700" cy="21463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 descr="Screen Shot 2013-08-16 at 5.08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58" y="3695587"/>
            <a:ext cx="7035800" cy="2006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8637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76B9A-06CC-4545-818E-45C05B38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321091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COVID-19 changed the threat landscape</a:t>
            </a:r>
            <a:endParaRPr lang="zh-CN" altLang="en-US" sz="4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5F5011-2804-4F41-BD6D-601817BE4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62" y="2577193"/>
            <a:ext cx="7940675" cy="21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strings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binary executable for ASCII and Unicode strings </a:t>
            </a:r>
          </a:p>
          <a:p>
            <a:r>
              <a:rPr lang="en-US" dirty="0"/>
              <a:t>Three or greater sequence of characters</a:t>
            </a:r>
          </a:p>
          <a:p>
            <a:r>
              <a:rPr lang="en-US" dirty="0"/>
              <a:t>Followed by a terminator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4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strings Command</a:t>
            </a:r>
          </a:p>
        </p:txBody>
      </p:sp>
      <p:pic>
        <p:nvPicPr>
          <p:cNvPr id="4" name="Picture 3" descr="Screen Shot 2013-08-16 at 5.1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98" y="1849438"/>
            <a:ext cx="6845393" cy="429287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53443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EEB02D-E107-4714-A122-3FE48BDD58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48790" y="1099026"/>
            <a:ext cx="869442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字符串是否可以隐藏？ 躲避基于字符串的杀毒软件查杀。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1C705F7-B26F-48FF-A4C5-0A3D2308E8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5164BE-8F3D-4B64-BE51-98FB8A0B58F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410F70-5DD3-49B0-9D54-211AC3D9FD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E6B4E0-557D-4128-AF4D-8036323F2A4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3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BDE982-E507-41FF-9630-B0A712B5F18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加密、加壳、压缩、混淆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A898A34-01A3-410F-A3D5-55A724E3934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FC6C7182-64FF-4F61-8F64-F8AB47B532C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83353F34-9061-46C7-B0F4-05240A4F159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067053EA-CD4F-4629-AB16-5FC70E1B7918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10C638BA-FC18-43A8-8D07-C21A34A7C95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markBlock">
            <a:extLst>
              <a:ext uri="{FF2B5EF4-FFF2-40B4-BE49-F238E27FC236}">
                <a16:creationId xmlns:a16="http://schemas.microsoft.com/office/drawing/2014/main" id="{7BB1BB1A-CF77-4A6F-AB8E-97A6CBBA16D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TitleText">
            <a:extLst>
              <a:ext uri="{FF2B5EF4-FFF2-40B4-BE49-F238E27FC236}">
                <a16:creationId xmlns:a16="http://schemas.microsoft.com/office/drawing/2014/main" id="{2F3711B0-C65B-411A-A240-076F186A27E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6D9094-1E40-419E-8512-3E65C4F3320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7AF4FA0-3F55-442E-9C73-C3C86DAC2CB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012FC8A-9A8D-49FF-836E-95BCA25A89C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DA82E15F-C9BE-49E8-999E-DA2B91B2EB0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4DAF5D76-7CB7-4B9A-9D79-E3EF122C746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24BEEBA-ECD2-4270-8DDB-98AE7D97191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6888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Packed and Obfuscated Malware</a:t>
            </a:r>
          </a:p>
        </p:txBody>
      </p:sp>
    </p:spTree>
    <p:extLst>
      <p:ext uri="{BB962C8B-B14F-4D97-AF65-F5344CB8AC3E}">
        <p14:creationId xmlns:p14="http://schemas.microsoft.com/office/powerpoint/2010/main" val="16748851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Packed and Obfuscated Malware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Goals: Make malware more difficult to reverse engineering and detect</a:t>
            </a:r>
          </a:p>
          <a:p>
            <a:r>
              <a:rPr kumimoji="1" lang="en-US" altLang="zh-CN" dirty="0"/>
              <a:t>Obfuscation: conceal execution information</a:t>
            </a:r>
          </a:p>
          <a:p>
            <a:r>
              <a:rPr kumimoji="1" lang="en-US" altLang="zh-CN" dirty="0"/>
              <a:t>Packer: compress the size of binary file</a:t>
            </a:r>
          </a:p>
          <a:p>
            <a:pPr lvl="1"/>
            <a:r>
              <a:rPr kumimoji="1" lang="en-US" altLang="zh-CN" dirty="0"/>
              <a:t>a subset of obfuscation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93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Packer and Obfuscation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Legitimate Program</a:t>
            </a:r>
          </a:p>
          <a:p>
            <a:pPr lvl="1"/>
            <a:r>
              <a:rPr kumimoji="1" lang="en-US" altLang="zh-CN" dirty="0"/>
              <a:t>Many strings</a:t>
            </a:r>
          </a:p>
          <a:p>
            <a:r>
              <a:rPr kumimoji="1" lang="en-US" altLang="zh-CN" dirty="0"/>
              <a:t>Packed or Obfuscated Malware</a:t>
            </a:r>
          </a:p>
          <a:p>
            <a:pPr lvl="1"/>
            <a:r>
              <a:rPr kumimoji="1" lang="en-US" altLang="zh-CN" dirty="0"/>
              <a:t>few strings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66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Packing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code is compressed, like a Zip or RAR file</a:t>
            </a:r>
          </a:p>
          <a:p>
            <a:r>
              <a:rPr lang="en-US" sz="2400" dirty="0"/>
              <a:t>This makes the strings and instructions unreadable</a:t>
            </a:r>
          </a:p>
          <a:p>
            <a:r>
              <a:rPr lang="en-US" sz="2400" dirty="0"/>
              <a:t>All you'll see is the </a:t>
            </a:r>
            <a:r>
              <a:rPr lang="en-US" sz="2400" b="1" dirty="0"/>
              <a:t>wrapper</a:t>
            </a:r>
            <a:r>
              <a:rPr lang="en-US" sz="2400" dirty="0"/>
              <a:t> – small code that unpacks the file when it is run</a:t>
            </a:r>
            <a:r>
              <a:rPr lang="en-US" altLang="zh-CN" sz="2400" dirty="0"/>
              <a:t>ning</a:t>
            </a:r>
            <a:endParaRPr lang="en-US" sz="2400" dirty="0"/>
          </a:p>
        </p:txBody>
      </p:sp>
      <p:pic>
        <p:nvPicPr>
          <p:cNvPr id="4" name="Picture 3" descr="Screen Shot 2013-08-16 at 5.1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90" y="3689828"/>
            <a:ext cx="5905500" cy="2768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0145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UPX</a:t>
            </a:r>
          </a:p>
        </p:txBody>
      </p:sp>
      <p:pic>
        <p:nvPicPr>
          <p:cNvPr id="4" name="Picture 3" descr="Screen Shot 2013-08-16 at 5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69" y="1849438"/>
            <a:ext cx="6028051" cy="49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07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Packers with </a:t>
            </a:r>
            <a:r>
              <a:rPr lang="en-US" dirty="0" err="1"/>
              <a:t>PEiD</a:t>
            </a:r>
            <a:endParaRPr lang="en-US" dirty="0"/>
          </a:p>
        </p:txBody>
      </p:sp>
      <p:pic>
        <p:nvPicPr>
          <p:cNvPr id="4" name="Picture 3" descr="Screen Shot 2013-08-16 at 5.2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84" y="1989138"/>
            <a:ext cx="6598341" cy="41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7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Packing Obfuscates Strings</a:t>
            </a:r>
          </a:p>
        </p:txBody>
      </p:sp>
      <p:pic>
        <p:nvPicPr>
          <p:cNvPr id="4" name="Picture 3" descr="Screen Shot 2013-08-16 at 5.3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2253140"/>
            <a:ext cx="5334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AC0F2-0A38-4747-B4CB-8C987E93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Exploit fear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55EF6B-6FF0-4E98-A31D-33F378AC6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78" y="1713836"/>
            <a:ext cx="3596697" cy="36026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A25CDA-7AED-4DBC-85CA-28734C88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74" y="1713836"/>
            <a:ext cx="4676242" cy="34358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1F73CA-5E77-4A78-A71F-5B8138CA90DE}"/>
              </a:ext>
            </a:extLst>
          </p:cNvPr>
          <p:cNvSpPr/>
          <p:nvPr/>
        </p:nvSpPr>
        <p:spPr>
          <a:xfrm>
            <a:off x="2040193" y="5504058"/>
            <a:ext cx="7379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April, Google reported it was blocking 18 million spam emails related to COVID-19 per day!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9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33FD041-3066-43C4-9DA9-28A9791AE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2C8B35-4AA6-4D4F-9E74-3791BF2DE2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加壳技术和混淆技术有哪些作用？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833749-3C8B-4C7E-8964-4977B49115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Compress file size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6F3AF8-94E0-49D5-9EA2-F229E595E1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Hide URL and IPs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21291B-BE26-41B5-BC05-6ADD572DD2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Conceal significant strings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C8D2C2-8374-43FB-B370-E215195E3EB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Change code behaviors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54658B-D466-479B-900D-376270926BD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96489E-E46A-4BDF-B1A8-AA2B0930382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603B24-7BA1-4F64-9D48-8F78597DBBF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EFE2C0-5F42-405A-9226-4E1EB51995E7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4B9D731-CFBA-4837-904D-C29F52C1423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5DA7336-007B-4D42-B7F4-69F7F5BE59F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3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95CB7B-337E-43F3-844A-69EDE08960C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1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压缩体积、隐藏重要信息，不一定减少字符串的数量，因为会出现很多垃圾字符串，而且也不会改变代码的功能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5619543-1039-4565-8DAA-A450ACE2E5DD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043E21CA-EC81-4939-AA81-1E30FD59200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E34975E6-88F4-4912-A708-22849CB092C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CF7606B3-0D35-4964-9EC1-BA070D9D64D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ACF5DEB4-F127-489D-B2FB-315B9890681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markBlock">
            <a:extLst>
              <a:ext uri="{FF2B5EF4-FFF2-40B4-BE49-F238E27FC236}">
                <a16:creationId xmlns:a16="http://schemas.microsoft.com/office/drawing/2014/main" id="{B303A478-23E2-432D-B157-9BFE63D8FED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>
            <a:extLst>
              <a:ext uri="{FF2B5EF4-FFF2-40B4-BE49-F238E27FC236}">
                <a16:creationId xmlns:a16="http://schemas.microsoft.com/office/drawing/2014/main" id="{70EF77A6-0B2B-4616-BF48-3D1E8D6B5B5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3BE7FF-8BEF-4E76-9C6D-F28C87E85069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C50A9D6-A19F-45CF-BA8B-F14F95C7EE2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3AE3D9F-59CA-415A-8D7C-982AB71E0F7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016FBDEA-409C-4C81-ADBB-ABA2B6499DEB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1229201-21E4-4B07-A013-A00CA283554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D2F83B-BE46-49E0-B7AA-C535F9C69437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67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16 at 5.4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13" y="1415256"/>
            <a:ext cx="6941962" cy="43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0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Portable Executable File Format</a:t>
            </a:r>
          </a:p>
        </p:txBody>
      </p:sp>
    </p:spTree>
    <p:extLst>
      <p:ext uri="{BB962C8B-B14F-4D97-AF65-F5344CB8AC3E}">
        <p14:creationId xmlns:p14="http://schemas.microsoft.com/office/powerpoint/2010/main" val="6733887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6C59B6-DECB-4A2A-8ED3-A9D1D8619A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文件头中有哪些信息可以作为恶意代码的特征？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47D164-4AA3-4CEC-A1E9-3ACBE11780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1FEDE06-BFD7-4235-8E1F-DFBA8DDB58D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B87FD8C-6BF8-4FDF-8411-EF3BBC7E12C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795AF4B8-A989-44AB-A374-F5E8D7C31D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C595FA0-D858-4F1D-86C0-011BE4187A9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309C4724-F1A1-47FC-B224-B276A3AD056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B23043F-4124-4152-9DF1-7573901AE59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3557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Portable Executable File Format</a:t>
            </a:r>
          </a:p>
          <a:p>
            <a:r>
              <a:rPr lang="en-US" dirty="0"/>
              <a:t>Used by Windows executable files, and DLLs</a:t>
            </a:r>
          </a:p>
          <a:p>
            <a:r>
              <a:rPr lang="en-US" dirty="0"/>
              <a:t>Contains the information necessary for Windows to load the binary executable</a:t>
            </a:r>
          </a:p>
          <a:p>
            <a:r>
              <a:rPr lang="en-US" dirty="0"/>
              <a:t>Almost every file executed on Windows is in PE format</a:t>
            </a:r>
          </a:p>
        </p:txBody>
      </p:sp>
    </p:spTree>
    <p:extLst>
      <p:ext uri="{BB962C8B-B14F-4D97-AF65-F5344CB8AC3E}">
        <p14:creationId xmlns:p14="http://schemas.microsoft.com/office/powerpoint/2010/main" val="1515866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about the code</a:t>
            </a:r>
          </a:p>
          <a:p>
            <a:r>
              <a:rPr lang="en-US" dirty="0"/>
              <a:t>Type of application</a:t>
            </a:r>
          </a:p>
          <a:p>
            <a:r>
              <a:rPr lang="en-US" dirty="0"/>
              <a:t>Required library functions</a:t>
            </a:r>
          </a:p>
          <a:p>
            <a:r>
              <a:rPr lang="en-US" dirty="0"/>
              <a:t>Space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89904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LordPE</a:t>
            </a:r>
            <a:r>
              <a:rPr lang="en-US" dirty="0"/>
              <a:t> Demo</a:t>
            </a:r>
          </a:p>
        </p:txBody>
      </p:sp>
      <p:pic>
        <p:nvPicPr>
          <p:cNvPr id="4" name="Picture 3" descr="Screen Shot 2013-08-16 at 5.5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4" y="1600201"/>
            <a:ext cx="6062133" cy="46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Sections</a:t>
            </a:r>
          </a:p>
        </p:txBody>
      </p:sp>
      <p:pic>
        <p:nvPicPr>
          <p:cNvPr id="4" name="Picture 3" descr="Screen Shot 2013-08-16 at 5.5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82" y="1707424"/>
            <a:ext cx="6688667" cy="51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4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1" y="1245447"/>
            <a:ext cx="3308773" cy="2231495"/>
          </a:xfrm>
        </p:spPr>
        <p:txBody>
          <a:bodyPr>
            <a:normAutofit/>
          </a:bodyPr>
          <a:lstStyle/>
          <a:p>
            <a:r>
              <a:rPr lang="en-US" sz="3600" dirty="0"/>
              <a:t>There are a lot more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81" y="3535679"/>
            <a:ext cx="3644054" cy="2590483"/>
          </a:xfrm>
        </p:spPr>
        <p:txBody>
          <a:bodyPr/>
          <a:lstStyle/>
          <a:p>
            <a:r>
              <a:rPr lang="en-US" sz="2800" dirty="0"/>
              <a:t>But the main ones are enough for now</a:t>
            </a:r>
          </a:p>
        </p:txBody>
      </p:sp>
      <p:pic>
        <p:nvPicPr>
          <p:cNvPr id="4" name="Picture 3" descr="Screen Shot 2013-08-16 at 5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783166"/>
            <a:ext cx="5461000" cy="58039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698840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D85CFF0-A8C4-4152-9753-A6445AF491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文件头中可以提取到哪些信息？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FEF28F-165C-46C1-AAAF-6C8BBAE5747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Type of application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69BAAF-C2EC-4177-8C14-F821AE95B1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Required library functions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F623B2-A678-4143-AA34-64AF102637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Space requirements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CA3443-FA97-4A36-8972-84EAA88F538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Code entry point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5EE480-A25E-453E-A0F9-918E2A9F18E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99B6CB-2AC4-4A33-9083-84B01054A5B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F8649F-5D7B-4CD3-82AB-2637FB8247D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B950B-1F92-44D8-9D18-62164932FDB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C98837-B81F-4710-88E6-75E3574D03C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65AA3D-E465-4EF4-9893-CE71C8A42A4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D789AB4-F6E8-46DB-BE1F-F2D6EB3D58C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02DCA00-7943-491A-BA57-F5EB504613B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17E05DD-6F18-4AC1-A5E4-7ED624B78A8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E495887-5E67-4D7B-821F-CB050319C53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A474908-CE00-471C-9398-9F4A1810C70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275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00296-3028-4E26-AC4C-6FDD54C2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Malware as a business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FFA29-ECA7-4292-9E48-AB3D653A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989139"/>
            <a:ext cx="4609741" cy="4092575"/>
          </a:xfrm>
        </p:spPr>
        <p:txBody>
          <a:bodyPr/>
          <a:lstStyle/>
          <a:p>
            <a:r>
              <a:rPr lang="en-US" altLang="zh-CN" dirty="0"/>
              <a:t>Malware Distribution Services</a:t>
            </a:r>
          </a:p>
          <a:p>
            <a:pPr lvl="1"/>
            <a:r>
              <a:rPr lang="en-US" altLang="zh-CN" dirty="0"/>
              <a:t>On November 23, </a:t>
            </a:r>
            <a:r>
              <a:rPr lang="en-US" altLang="zh-CN" dirty="0" err="1"/>
              <a:t>GootKit</a:t>
            </a:r>
            <a:r>
              <a:rPr lang="en-US" altLang="zh-CN" dirty="0"/>
              <a:t> pushing the </a:t>
            </a:r>
            <a:r>
              <a:rPr lang="en-US" altLang="zh-CN" dirty="0" err="1"/>
              <a:t>Revil</a:t>
            </a:r>
            <a:r>
              <a:rPr lang="en-US" altLang="zh-CN" dirty="0"/>
              <a:t> ransomware to machines only in Germany.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E2BA8-325F-4582-8F75-FA733103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178" y="1799818"/>
            <a:ext cx="3815822" cy="50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3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Linked Libraries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72816089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Functions used by a program that are stored in a different program, such as library</a:t>
            </a:r>
          </a:p>
          <a:p>
            <a:r>
              <a:rPr lang="en-US" dirty="0"/>
              <a:t>Connected to the main EXE by </a:t>
            </a:r>
            <a:r>
              <a:rPr lang="en-US" b="1" dirty="0"/>
              <a:t>Linking</a:t>
            </a:r>
          </a:p>
          <a:p>
            <a:r>
              <a:rPr lang="en-US" dirty="0"/>
              <a:t>Can be linked three ways</a:t>
            </a:r>
          </a:p>
          <a:p>
            <a:pPr lvl="1"/>
            <a:r>
              <a:rPr lang="en-US" b="1" dirty="0"/>
              <a:t>Statically</a:t>
            </a:r>
          </a:p>
          <a:p>
            <a:pPr lvl="1"/>
            <a:r>
              <a:rPr lang="en-US" dirty="0"/>
              <a:t>At </a:t>
            </a:r>
            <a:r>
              <a:rPr lang="en-US" b="1" dirty="0"/>
              <a:t>Runtime</a:t>
            </a:r>
          </a:p>
          <a:p>
            <a:pPr lvl="1"/>
            <a:r>
              <a:rPr lang="en-US" b="1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83031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Rarely used for Windows executables</a:t>
            </a:r>
          </a:p>
          <a:p>
            <a:r>
              <a:rPr lang="en-US" dirty="0"/>
              <a:t>Common in Unix and Linux</a:t>
            </a:r>
          </a:p>
          <a:p>
            <a:r>
              <a:rPr lang="en-US" dirty="0"/>
              <a:t>All code from the library is copied into the executable</a:t>
            </a:r>
          </a:p>
          <a:p>
            <a:r>
              <a:rPr lang="en-US" dirty="0"/>
              <a:t>Bigger file size</a:t>
            </a:r>
          </a:p>
          <a:p>
            <a:r>
              <a:rPr lang="en-US" dirty="0"/>
              <a:t>More memory space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0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method</a:t>
            </a:r>
          </a:p>
          <a:p>
            <a:r>
              <a:rPr lang="en-US" dirty="0"/>
              <a:t>Host OS searches for necessary libraries when the program is loaded</a:t>
            </a:r>
          </a:p>
        </p:txBody>
      </p:sp>
      <p:pic>
        <p:nvPicPr>
          <p:cNvPr id="4" name="Picture 3" descr="Screen Shot 2013-08-16 at 6.1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89363"/>
            <a:ext cx="635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41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Unpopular in friendly programs</a:t>
            </a:r>
          </a:p>
          <a:p>
            <a:r>
              <a:rPr lang="en-US" dirty="0"/>
              <a:t>Common in malware, especially packed or obfuscated malware</a:t>
            </a:r>
          </a:p>
          <a:p>
            <a:r>
              <a:rPr lang="en-US" dirty="0"/>
              <a:t>Connect to libraries only when needed, not when the program starts</a:t>
            </a:r>
          </a:p>
          <a:p>
            <a:r>
              <a:rPr lang="en-US" dirty="0"/>
              <a:t>Most commonly done with the </a:t>
            </a:r>
            <a:r>
              <a:rPr lang="en-US" b="1" dirty="0" err="1"/>
              <a:t>LoadLibrary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GetProcAddress</a:t>
            </a:r>
            <a:r>
              <a:rPr lang="en-US" b="1" dirty="0"/>
              <a:t> </a:t>
            </a:r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62965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Clues in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 header lists every library and function that will be loaded</a:t>
            </a:r>
          </a:p>
          <a:p>
            <a:r>
              <a:rPr lang="en-US" dirty="0"/>
              <a:t>Their names can reveal what the program does</a:t>
            </a:r>
          </a:p>
          <a:p>
            <a:r>
              <a:rPr lang="en-US" b="1" dirty="0" err="1"/>
              <a:t>URLDownloadToFile</a:t>
            </a:r>
            <a:r>
              <a:rPr lang="en-US" b="1" dirty="0"/>
              <a:t> </a:t>
            </a:r>
            <a:r>
              <a:rPr lang="en-US" dirty="0"/>
              <a:t>indicates that the program downloads something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9239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926E4F-EC84-48B4-8085-1F406DE5CD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库文件有哪些装载的方式？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71D388-343B-4882-8D9E-BB0F19BBB2C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Static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69A35-D8F3-49FE-9116-FF44DA253E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Runtime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C5F19A-ECA6-44A0-A501-366A3A6A04C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Dynamic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D5616A-5DE1-4F2C-968F-EBAF1D0C3F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Obfuacated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5D4FC6-C536-4826-A1E4-99AD8C49410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D5DAC6-8C9B-4924-9641-DBF7305101B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9FA856-5295-4693-90DA-4FCCC92DD6B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523AEA-2261-45B1-AAA3-10FE3F82C6B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136C5A9-AD8B-45DB-8204-B577ED5FC3F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96044EE-4E03-41A9-81B9-5F6445575DF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2D49803-3557-487A-BAFC-7DDFF08480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D77FCFB-619C-45C7-9BB7-B92FF8FF02E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1A9AB7C-5F0C-47AD-B653-247F64C5886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769A5D6-F706-457C-B0FE-378FB9BAF7F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B751DC4-5E64-4EEE-9D0E-99CFDE13273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5934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Walker</a:t>
            </a:r>
          </a:p>
        </p:txBody>
      </p:sp>
    </p:spTree>
    <p:extLst>
      <p:ext uri="{BB962C8B-B14F-4D97-AF65-F5344CB8AC3E}">
        <p14:creationId xmlns:p14="http://schemas.microsoft.com/office/powerpoint/2010/main" val="19511080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17 at 3.51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11" y="0"/>
            <a:ext cx="523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5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1" y="567550"/>
            <a:ext cx="8659906" cy="60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22E6B-8D4C-45F7-A83F-B05F527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44" y="643189"/>
            <a:ext cx="7345362" cy="8683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B0B1-ED21-46C7-B2BD-125BD84A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688056"/>
            <a:ext cx="7940675" cy="4092575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Antivirus Scanning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Strings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Packed and Obfuscated Malware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Executable File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Libraries and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Walker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 File Headers and Sections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337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Shows Dynamically Linked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programs have a lot of DLLs</a:t>
            </a:r>
          </a:p>
          <a:p>
            <a:r>
              <a:rPr lang="en-US" dirty="0"/>
              <a:t>Malware often has very few DLLs</a:t>
            </a:r>
          </a:p>
        </p:txBody>
      </p:sp>
    </p:spTree>
    <p:extLst>
      <p:ext uri="{BB962C8B-B14F-4D97-AF65-F5344CB8AC3E}">
        <p14:creationId xmlns:p14="http://schemas.microsoft.com/office/powerpoint/2010/main" val="2440170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8-17 at 3.55.2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4"/>
          <a:stretch/>
        </p:blipFill>
        <p:spPr>
          <a:xfrm>
            <a:off x="1638300" y="1690688"/>
            <a:ext cx="8915400" cy="431466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59985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8-17 at 3.5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91642"/>
            <a:ext cx="8318324" cy="537529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895522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DLLs </a:t>
            </a:r>
            <a:r>
              <a:rPr lang="en-US" b="1" dirty="0"/>
              <a:t>export </a:t>
            </a:r>
            <a:r>
              <a:rPr lang="en-US" dirty="0"/>
              <a:t>functions</a:t>
            </a:r>
          </a:p>
          <a:p>
            <a:r>
              <a:rPr lang="en-US" dirty="0"/>
              <a:t>EXEs </a:t>
            </a:r>
            <a:r>
              <a:rPr lang="en-US" b="1" dirty="0"/>
              <a:t>import </a:t>
            </a:r>
            <a:r>
              <a:rPr lang="en-US" dirty="0"/>
              <a:t>functions</a:t>
            </a:r>
          </a:p>
          <a:p>
            <a:r>
              <a:rPr lang="en-US" dirty="0"/>
              <a:t>Both exports and imports are listed in the PE header</a:t>
            </a:r>
          </a:p>
        </p:txBody>
      </p:sp>
    </p:spTree>
    <p:extLst>
      <p:ext uri="{BB962C8B-B14F-4D97-AF65-F5344CB8AC3E}">
        <p14:creationId xmlns:p14="http://schemas.microsoft.com/office/powerpoint/2010/main" val="1402367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Static Analysis in Practice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27" y="0"/>
            <a:ext cx="539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 Packed Program</a:t>
            </a:r>
          </a:p>
        </p:txBody>
      </p:sp>
      <p:pic>
        <p:nvPicPr>
          <p:cNvPr id="4" name="Picture 3" descr="Screen Shot 2013-08-17 at 4.0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94" y="1849438"/>
            <a:ext cx="5943600" cy="4546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91850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589352A-87BE-4CA0-8F86-8C6781F6FE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下面哪些函数可以被加壳代码用来动态加载其它的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API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函数？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F367A8-3D0D-421E-8D85-827B15AB96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LoadLibrary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A19C25-037C-43E4-AC1F-74B8B81445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GetProcAddress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84B987-AE8E-4A3B-B0A6-B926659B42F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FindFirstFile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D00367-BDE2-4611-9DDE-942B2377CE2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ShowWindow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78E539-0368-4AD8-939C-CEBA559F023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5F750A-494D-4696-AD76-C4C20BE7060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641199-26BB-4819-9729-EC9565CAB62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225303-75F7-497E-AA71-29BF21F4AFA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DBD0249-AB90-4AA9-ABA1-7C7B07C70DF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EDFCD-3672-43A5-BAF8-3767E4C7D5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4F85399-4DFF-4960-914F-405825B172E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F58E009E-9B5C-4040-A4AE-646AE14848C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F9F7C6D-E949-4D96-BF88-F5A19E42974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7FCE0F6D-BF66-4D4E-A001-B69B9CDA4E0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203C017-5FE1-437C-B9E6-B23116817624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PE File Headers and Sections</a:t>
            </a:r>
          </a:p>
        </p:txBody>
      </p:sp>
    </p:spTree>
    <p:extLst>
      <p:ext uri="{BB962C8B-B14F-4D97-AF65-F5344CB8AC3E}">
        <p14:creationId xmlns:p14="http://schemas.microsoft.com/office/powerpoint/2010/main" val="304519608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PE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.text </a:t>
            </a:r>
            <a:r>
              <a:rPr lang="en-US" dirty="0"/>
              <a:t>-- instructions for the CPU to execute</a:t>
            </a:r>
          </a:p>
          <a:p>
            <a:r>
              <a:rPr lang="en-US" b="1" dirty="0"/>
              <a:t>.</a:t>
            </a:r>
            <a:r>
              <a:rPr lang="en-US" b="1" dirty="0" err="1"/>
              <a:t>rdata</a:t>
            </a:r>
            <a:r>
              <a:rPr lang="en-US" b="1" dirty="0"/>
              <a:t> </a:t>
            </a:r>
            <a:r>
              <a:rPr lang="en-US" dirty="0"/>
              <a:t>-- imports &amp; exports</a:t>
            </a:r>
          </a:p>
          <a:p>
            <a:r>
              <a:rPr lang="en-US" b="1" dirty="0"/>
              <a:t>.data </a:t>
            </a:r>
            <a:r>
              <a:rPr lang="en-US" dirty="0"/>
              <a:t>– global data</a:t>
            </a:r>
          </a:p>
          <a:p>
            <a:r>
              <a:rPr lang="en-US" b="1" dirty="0"/>
              <a:t>.</a:t>
            </a:r>
            <a:r>
              <a:rPr lang="en-US" b="1" dirty="0" err="1"/>
              <a:t>rsrc</a:t>
            </a:r>
            <a:r>
              <a:rPr lang="en-US" b="1" dirty="0"/>
              <a:t> </a:t>
            </a:r>
            <a:r>
              <a:rPr lang="en-US" dirty="0"/>
              <a:t>– strings,  icons, images, menus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2926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08-17 at 4.47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28" y="1849439"/>
            <a:ext cx="8678358" cy="47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4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74622982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Date Stamp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when this executable was compiled</a:t>
            </a:r>
          </a:p>
          <a:p>
            <a:r>
              <a:rPr lang="en-US" dirty="0"/>
              <a:t>Older programs are more likely to be known to antivirus software</a:t>
            </a:r>
          </a:p>
          <a:p>
            <a:r>
              <a:rPr lang="en-US" dirty="0"/>
              <a:t>But sometimes the date is wrong</a:t>
            </a:r>
          </a:p>
          <a:p>
            <a:pPr lvl="1"/>
            <a:r>
              <a:rPr lang="en-US" dirty="0"/>
              <a:t>All Delphi programs show June 19, 1992</a:t>
            </a:r>
          </a:p>
          <a:p>
            <a:pPr lvl="1"/>
            <a:r>
              <a:rPr lang="en-US" dirty="0"/>
              <a:t>Date can also be faked</a:t>
            </a:r>
          </a:p>
        </p:txBody>
      </p:sp>
    </p:spTree>
    <p:extLst>
      <p:ext uri="{BB962C8B-B14F-4D97-AF65-F5344CB8AC3E}">
        <p14:creationId xmlns:p14="http://schemas.microsoft.com/office/powerpoint/2010/main" val="2295669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IMAGE_SECTION_HEADER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Size – RAM</a:t>
            </a:r>
          </a:p>
          <a:p>
            <a:r>
              <a:rPr lang="en-US" dirty="0"/>
              <a:t>Size of Raw Data – DISK</a:t>
            </a:r>
          </a:p>
          <a:p>
            <a:r>
              <a:rPr lang="en-US" dirty="0"/>
              <a:t>For </a:t>
            </a:r>
            <a:r>
              <a:rPr lang="en-US" b="1" dirty="0"/>
              <a:t>.text </a:t>
            </a:r>
            <a:r>
              <a:rPr lang="en-US" dirty="0"/>
              <a:t>section, normally equal, or nearly equal</a:t>
            </a:r>
          </a:p>
          <a:p>
            <a:r>
              <a:rPr lang="en-US" dirty="0"/>
              <a:t>Packed executables show Virtual Size much larger than Size of Raw Data for </a:t>
            </a:r>
            <a:r>
              <a:rPr lang="en-US" b="1" dirty="0"/>
              <a:t>.text </a:t>
            </a:r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95297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17 at 4.54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25" y="969807"/>
            <a:ext cx="8204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3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17 at 4.5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41" y="1000052"/>
            <a:ext cx="4699000" cy="5435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100486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you browse the </a:t>
            </a:r>
            <a:r>
              <a:rPr lang="en-US" b="1" dirty="0"/>
              <a:t>.</a:t>
            </a:r>
            <a:r>
              <a:rPr lang="en-US" b="1" dirty="0" err="1"/>
              <a:t>rsrc</a:t>
            </a:r>
            <a:r>
              <a:rPr lang="en-US" b="1" dirty="0"/>
              <a:t> </a:t>
            </a:r>
            <a:r>
              <a:rPr lang="en-US" dirty="0"/>
              <a:t>section</a:t>
            </a:r>
          </a:p>
          <a:p>
            <a:r>
              <a:rPr lang="en-US" dirty="0"/>
              <a:t>Strings, icons, and menus</a:t>
            </a:r>
          </a:p>
        </p:txBody>
      </p:sp>
    </p:spTree>
    <p:extLst>
      <p:ext uri="{BB962C8B-B14F-4D97-AF65-F5344CB8AC3E}">
        <p14:creationId xmlns:p14="http://schemas.microsoft.com/office/powerpoint/2010/main" val="314265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Hacker in Windows XP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3-08-17 at 4.42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1" y="1593650"/>
            <a:ext cx="8851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3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Hacker in Windows 7</a:t>
            </a:r>
          </a:p>
        </p:txBody>
      </p:sp>
      <p:pic>
        <p:nvPicPr>
          <p:cNvPr id="4" name="Picture 3" descr="Screen Shot 2013-08-17 at 4.43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55" y="1989138"/>
            <a:ext cx="7684140" cy="44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4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Practice our skills</a:t>
            </a:r>
          </a:p>
          <a:p>
            <a:r>
              <a:rPr kumimoji="1" lang="en-US" altLang="zh-CN" dirty="0"/>
              <a:t>In order to simulate realistic malware analysis, little or no information about the program is given.</a:t>
            </a:r>
          </a:p>
          <a:p>
            <a:pPr lvl="1"/>
            <a:r>
              <a:rPr kumimoji="1" lang="en-US" altLang="zh-CN" dirty="0"/>
              <a:t>generic names</a:t>
            </a:r>
          </a:p>
          <a:p>
            <a:pPr lvl="1"/>
            <a:r>
              <a:rPr kumimoji="1" lang="en-US" altLang="zh-CN" dirty="0"/>
              <a:t>meaningless or misleading names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983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Each lab consists</a:t>
            </a:r>
          </a:p>
          <a:p>
            <a:pPr lvl="1"/>
            <a:r>
              <a:rPr kumimoji="1" lang="en-US" altLang="zh-CN" dirty="0"/>
              <a:t>a malicious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</a:p>
          <a:p>
            <a:pPr lvl="1"/>
            <a:r>
              <a:rPr kumimoji="1" lang="en-US" altLang="zh-CN" dirty="0"/>
              <a:t>a few questions</a:t>
            </a:r>
          </a:p>
          <a:p>
            <a:pPr lvl="1"/>
            <a:r>
              <a:rPr kumimoji="1" lang="en-US" altLang="zh-CN" dirty="0"/>
              <a:t> short answers to the questions</a:t>
            </a:r>
          </a:p>
          <a:p>
            <a:pPr lvl="1"/>
            <a:r>
              <a:rPr kumimoji="1" lang="en-US" altLang="zh-CN" dirty="0"/>
              <a:t> a detailed analysis of the malware</a:t>
            </a:r>
          </a:p>
          <a:p>
            <a:r>
              <a:rPr kumimoji="1" lang="en-US" altLang="zh-CN" dirty="0"/>
              <a:t> The solutions are included in Appendix 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964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6540" y="611137"/>
            <a:ext cx="7345362" cy="868363"/>
          </a:xfrm>
        </p:spPr>
        <p:txBody>
          <a:bodyPr/>
          <a:lstStyle/>
          <a:p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69" y="1479500"/>
            <a:ext cx="7600507" cy="53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9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E93776E-2451-4ED6-822D-AD0B886062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有哪些恶意代码的识别方法？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A89B774-F151-4451-A4E7-BF99F596F1B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BEB5C-3961-4145-9355-2157BDC56A9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4A50C3A2-65C7-42B4-8107-B6E276CD2B1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8409211D-A810-44AE-8C5E-83028E4CD9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730F381B-6F2E-438D-9BAF-E6CE447F5FC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A04D62C9-B4D6-494E-B1B6-F754FF7F946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D62713F-DAB0-4314-881E-8A6092986C4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862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3542"/>
            <a:ext cx="9144000" cy="366251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1-2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8079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1-3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94" y="2079326"/>
            <a:ext cx="9144000" cy="43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08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1-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9439"/>
            <a:ext cx="7658101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2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940EA-B4A7-4913-B5BD-70E0398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实验报告提交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F8920-F1BC-4868-A791-105BEB1C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实验报告以附件的形式在雨课堂上提交。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860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10973"/>
            <a:ext cx="12192000" cy="1143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i="0" dirty="0">
                <a:solidFill>
                  <a:schemeClr val="tx1"/>
                </a:solidFill>
                <a:ea typeface="宋体" panose="02010600030101010101" pitchFamily="2" charset="-122"/>
              </a:rPr>
              <a:t>恶意代码分析与防治技术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 dirty="0">
                <a:solidFill>
                  <a:srgbClr val="7030A0"/>
                </a:solidFill>
              </a:rPr>
              <a:t>2</a:t>
            </a:r>
            <a:r>
              <a:rPr lang="zh-CN" altLang="en-US" sz="3600" b="1" dirty="0">
                <a:solidFill>
                  <a:srgbClr val="7030A0"/>
                </a:solidFill>
              </a:rPr>
              <a:t>章 </a:t>
            </a:r>
            <a:r>
              <a:rPr lang="zh-CN" altLang="en-US" sz="3600" b="1" dirty="0">
                <a:solidFill>
                  <a:srgbClr val="7030A0"/>
                </a:solidFill>
                <a:ea typeface="宋体" panose="02010600030101010101" pitchFamily="2" charset="-122"/>
              </a:rPr>
              <a:t>基本静态分析技术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16278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or structure of a binary executable to understand its functionality.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analysis: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is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run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this time.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85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SCORE" val="2.0"/>
  <p:tag name="PROBLEMREMARK" val="Basic static analysis不运行二进制代码，不进行反汇编。&#10;可以从二进制代码里面找到没有被加密的信息，例如URLs、要感染的文件名、要修改的注册表键值、调用的Windows API函数名等等。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2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REMARK" val="卡巴斯基、诺顿、Mcafee、Trend、"/>
  <p:tag name="PROBLEMSCORE" val="10.0"/>
  <p:tag name="PROBLEMVOICEALLOWED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SCORE" val="2.0"/>
  <p:tag name="PROBLEMREMARK" val="优点：准确，速度快&#10;缺点：需要用到大量的hash值，很容易被躲避"/>
  <p:tag name="PROBLEMVOICEALLOW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HASREMARK" val="True"/>
  <p:tag name="PROBLEMREMARK" val="加密、加壳、压缩、混淆"/>
  <p:tag name="PROBLEMSCORE" val="2.0"/>
  <p:tag name="PROBLEMVOICEALLOW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REMARK" val="压缩体积、隐藏重要信息，不一定减少字符串的数量，因为会出现很多垃圾字符串，而且也不会改变代码的功能"/>
  <p:tag name="PROBLEMSCORE" val="1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1891</Words>
  <Application>Microsoft Office PowerPoint</Application>
  <PresentationFormat>宽屏</PresentationFormat>
  <Paragraphs>376</Paragraphs>
  <Slides>84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0" baseType="lpstr">
      <vt:lpstr>DengXian</vt:lpstr>
      <vt:lpstr>Microsoft Yahei</vt:lpstr>
      <vt:lpstr>Arial</vt:lpstr>
      <vt:lpstr>Calibri</vt:lpstr>
      <vt:lpstr>Times New Roman</vt:lpstr>
      <vt:lpstr>2_400TGp_globalcity_light_ani</vt:lpstr>
      <vt:lpstr>恶意代码分析与防治技术 第2章 基本静态分析技术</vt:lpstr>
      <vt:lpstr>PowerPoint 演示文稿</vt:lpstr>
      <vt:lpstr>COVID-19 changed the threat landscape</vt:lpstr>
      <vt:lpstr>Exploit fear</vt:lpstr>
      <vt:lpstr>Malware as a business</vt:lpstr>
      <vt:lpstr>本章知识点</vt:lpstr>
      <vt:lpstr>Basic Static Analysis</vt:lpstr>
      <vt:lpstr>PowerPoint 演示文稿</vt:lpstr>
      <vt:lpstr>Static Analysis</vt:lpstr>
      <vt:lpstr>Basic Static Analysis</vt:lpstr>
      <vt:lpstr>Techniques</vt:lpstr>
      <vt:lpstr>PowerPoint 演示文稿</vt:lpstr>
      <vt:lpstr>Antivirus Scanning</vt:lpstr>
      <vt:lpstr>PowerPoint 演示文稿</vt:lpstr>
      <vt:lpstr>杀毒软件</vt:lpstr>
      <vt:lpstr>Antivirus Scanning</vt:lpstr>
      <vt:lpstr>Collection of Antivirus Tools</vt:lpstr>
      <vt:lpstr>PowerPoint 演示文稿</vt:lpstr>
      <vt:lpstr>PowerPoint 演示文稿</vt:lpstr>
      <vt:lpstr>Hashing</vt:lpstr>
      <vt:lpstr>PowerPoint 演示文稿</vt:lpstr>
      <vt:lpstr>Hashing</vt:lpstr>
      <vt:lpstr>Hashes</vt:lpstr>
      <vt:lpstr>HashCalc</vt:lpstr>
      <vt:lpstr>Hash Uses</vt:lpstr>
      <vt:lpstr>Finding Strings</vt:lpstr>
      <vt:lpstr>Strings</vt:lpstr>
      <vt:lpstr>Strings</vt:lpstr>
      <vt:lpstr>PowerPoint 演示文稿</vt:lpstr>
      <vt:lpstr>The strings Command</vt:lpstr>
      <vt:lpstr>The strings Command</vt:lpstr>
      <vt:lpstr>PowerPoint 演示文稿</vt:lpstr>
      <vt:lpstr>Packed and Obfuscated Malware</vt:lpstr>
      <vt:lpstr>Packed and Obfuscated Malware</vt:lpstr>
      <vt:lpstr>Packer and Obfuscation</vt:lpstr>
      <vt:lpstr>Packing Files</vt:lpstr>
      <vt:lpstr>Demo: UPX</vt:lpstr>
      <vt:lpstr>Detecting Packers with PEiD</vt:lpstr>
      <vt:lpstr>Packing Obfuscates Strings</vt:lpstr>
      <vt:lpstr>PowerPoint 演示文稿</vt:lpstr>
      <vt:lpstr>PowerPoint 演示文稿</vt:lpstr>
      <vt:lpstr>Portable Executable File Format</vt:lpstr>
      <vt:lpstr>PowerPoint 演示文稿</vt:lpstr>
      <vt:lpstr>PE Files</vt:lpstr>
      <vt:lpstr>PE Header</vt:lpstr>
      <vt:lpstr>LordPE Demo</vt:lpstr>
      <vt:lpstr>Main Sections</vt:lpstr>
      <vt:lpstr>There are a lot more sections</vt:lpstr>
      <vt:lpstr>PowerPoint 演示文稿</vt:lpstr>
      <vt:lpstr>Linked Libraries and Functions</vt:lpstr>
      <vt:lpstr>Imports</vt:lpstr>
      <vt:lpstr>Static Linking</vt:lpstr>
      <vt:lpstr>Dynamic Linking</vt:lpstr>
      <vt:lpstr>Runtime Linking</vt:lpstr>
      <vt:lpstr>Clues in Libraries</vt:lpstr>
      <vt:lpstr>PowerPoint 演示文稿</vt:lpstr>
      <vt:lpstr>Dependency Walker</vt:lpstr>
      <vt:lpstr>PowerPoint 演示文稿</vt:lpstr>
      <vt:lpstr>PowerPoint 演示文稿</vt:lpstr>
      <vt:lpstr>Shows Dynamically Linked Functions</vt:lpstr>
      <vt:lpstr>PowerPoint 演示文稿</vt:lpstr>
      <vt:lpstr>PowerPoint 演示文稿</vt:lpstr>
      <vt:lpstr>Exports</vt:lpstr>
      <vt:lpstr>Static Analysis in Practice</vt:lpstr>
      <vt:lpstr>Ex: A Packed Program</vt:lpstr>
      <vt:lpstr>PowerPoint 演示文稿</vt:lpstr>
      <vt:lpstr>The PE File Headers and Sections</vt:lpstr>
      <vt:lpstr>Important PE Sections</vt:lpstr>
      <vt:lpstr>PEView</vt:lpstr>
      <vt:lpstr>Time Date Stamp</vt:lpstr>
      <vt:lpstr>IMAGE_SECTION_HEADER</vt:lpstr>
      <vt:lpstr>PowerPoint 演示文稿</vt:lpstr>
      <vt:lpstr>PowerPoint 演示文稿</vt:lpstr>
      <vt:lpstr>Resource Hacker</vt:lpstr>
      <vt:lpstr>Resource Hacker in Windows XP</vt:lpstr>
      <vt:lpstr>Resource Hacker in Windows 7</vt:lpstr>
      <vt:lpstr>Labs</vt:lpstr>
      <vt:lpstr>Labs</vt:lpstr>
      <vt:lpstr>Lab 1 - 1</vt:lpstr>
      <vt:lpstr>Lab 1-2</vt:lpstr>
      <vt:lpstr>Lab 1-3</vt:lpstr>
      <vt:lpstr>Lab 1- 4</vt:lpstr>
      <vt:lpstr>实验报告提交</vt:lpstr>
      <vt:lpstr>恶意代码分析与防治技术 第2章 基本静态分析技术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 Chapter 1: Basic Static Techniques</dc:title>
  <dc:creator>zwang</dc:creator>
  <cp:lastModifiedBy>王志</cp:lastModifiedBy>
  <cp:revision>85</cp:revision>
  <dcterms:created xsi:type="dcterms:W3CDTF">2020-02-27T23:48:09Z</dcterms:created>
  <dcterms:modified xsi:type="dcterms:W3CDTF">2023-09-02T03:01:56Z</dcterms:modified>
</cp:coreProperties>
</file>